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2" r:id="rId14"/>
    <p:sldId id="270" r:id="rId15"/>
    <p:sldId id="271" r:id="rId16"/>
    <p:sldId id="266" r:id="rId17"/>
    <p:sldId id="267"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Anantason UltraExpanded" panose="020B0604020202020204" charset="-34"/>
      <p:regular r:id="rId23"/>
    </p:embeddedFont>
    <p:embeddedFont>
      <p:font typeface="Arial Black" panose="020B0A04020102020204" pitchFamily="34" charset="0"/>
      <p:bold r:id="rId24"/>
    </p:embeddedFont>
    <p:embeddedFont>
      <p:font typeface="Anantason UltraExpanded Bold" panose="020B0604020202020204" charset="-34"/>
      <p:regular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732" y="2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11" Type="http://schemas.openxmlformats.org/officeDocument/2006/relationships/hyperlink" Target="https://youtu.be/3kqSn11HWPg?si=BW3hRini_0CqIDnk" TargetMode="External"/><Relationship Id="rId10" Type="http://schemas.openxmlformats.org/officeDocument/2006/relationships/image" Target="../media/image17.svg"/><Relationship Id="rId4" Type="http://schemas.openxmlformats.org/officeDocument/2006/relationships/image" Target="../media/image4.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70656" y="1382740"/>
            <a:ext cx="15588644" cy="8304232"/>
          </a:xfrm>
          <a:custGeom>
            <a:avLst/>
            <a:gdLst/>
            <a:ahLst/>
            <a:cxnLst/>
            <a:rect l="l" t="t" r="r" b="b"/>
            <a:pathLst>
              <a:path w="15588644" h="8304232">
                <a:moveTo>
                  <a:pt x="0" y="0"/>
                </a:moveTo>
                <a:lnTo>
                  <a:pt x="15588644" y="0"/>
                </a:lnTo>
                <a:lnTo>
                  <a:pt x="15588644" y="8304231"/>
                </a:lnTo>
                <a:lnTo>
                  <a:pt x="0" y="8304231"/>
                </a:lnTo>
                <a:lnTo>
                  <a:pt x="0" y="0"/>
                </a:lnTo>
                <a:close/>
              </a:path>
            </a:pathLst>
          </a:custGeom>
          <a:blipFill>
            <a:blip r:embed="rId3"/>
            <a:stretch>
              <a:fillRect l="-5203" r="-5203"/>
            </a:stretch>
          </a:blipFill>
        </p:spPr>
      </p:sp>
      <p:sp>
        <p:nvSpPr>
          <p:cNvPr id="4" name="Freeform 4"/>
          <p:cNvSpPr/>
          <p:nvPr/>
        </p:nvSpPr>
        <p:spPr>
          <a:xfrm>
            <a:off x="0" y="2285087"/>
            <a:ext cx="6551567" cy="8001913"/>
          </a:xfrm>
          <a:custGeom>
            <a:avLst/>
            <a:gdLst/>
            <a:ahLst/>
            <a:cxnLst/>
            <a:rect l="l" t="t" r="r" b="b"/>
            <a:pathLst>
              <a:path w="6551567" h="8001913">
                <a:moveTo>
                  <a:pt x="0" y="0"/>
                </a:moveTo>
                <a:lnTo>
                  <a:pt x="6551567" y="0"/>
                </a:lnTo>
                <a:lnTo>
                  <a:pt x="6551567" y="8001913"/>
                </a:lnTo>
                <a:lnTo>
                  <a:pt x="0" y="8001913"/>
                </a:lnTo>
                <a:lnTo>
                  <a:pt x="0" y="0"/>
                </a:lnTo>
                <a:close/>
              </a:path>
            </a:pathLst>
          </a:custGeom>
          <a:blipFill>
            <a:blip r:embed="rId4"/>
            <a:stretch>
              <a:fillRect/>
            </a:stretch>
          </a:blipFill>
        </p:spPr>
      </p:sp>
      <p:sp>
        <p:nvSpPr>
          <p:cNvPr id="5" name="TextBox 5"/>
          <p:cNvSpPr txBox="1"/>
          <p:nvPr/>
        </p:nvSpPr>
        <p:spPr>
          <a:xfrm>
            <a:off x="5288043" y="2784271"/>
            <a:ext cx="11054063" cy="2972430"/>
          </a:xfrm>
          <a:prstGeom prst="rect">
            <a:avLst/>
          </a:prstGeom>
        </p:spPr>
        <p:txBody>
          <a:bodyPr lIns="0" tIns="0" rIns="0" bIns="0" rtlCol="0" anchor="t">
            <a:spAutoFit/>
          </a:bodyPr>
          <a:lstStyle/>
          <a:p>
            <a:pPr algn="ctr">
              <a:lnSpc>
                <a:spcPts val="7777"/>
              </a:lnSpc>
            </a:pPr>
            <a:r>
              <a:rPr lang="en-US" sz="7337" b="1">
                <a:solidFill>
                  <a:srgbClr val="8EBFF5"/>
                </a:solidFill>
                <a:latin typeface="Anantason UltraExpanded Bold"/>
                <a:ea typeface="Anantason UltraExpanded Bold"/>
                <a:cs typeface="Anantason UltraExpanded Bold"/>
                <a:sym typeface="Anantason UltraExpanded Bold"/>
              </a:rPr>
              <a:t>ARTIFICIAL INTELLIGENCE IN AERO SPACE</a:t>
            </a:r>
          </a:p>
        </p:txBody>
      </p:sp>
      <p:sp>
        <p:nvSpPr>
          <p:cNvPr id="6" name="Freeform 6"/>
          <p:cNvSpPr/>
          <p:nvPr/>
        </p:nvSpPr>
        <p:spPr>
          <a:xfrm>
            <a:off x="15201900" y="-67466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14362579" y="6099601"/>
            <a:ext cx="2147251" cy="2147251"/>
          </a:xfrm>
          <a:custGeom>
            <a:avLst/>
            <a:gdLst/>
            <a:ahLst/>
            <a:cxnLst/>
            <a:rect l="l" t="t" r="r" b="b"/>
            <a:pathLst>
              <a:path w="2147251" h="2147251">
                <a:moveTo>
                  <a:pt x="0" y="0"/>
                </a:moveTo>
                <a:lnTo>
                  <a:pt x="2147251" y="0"/>
                </a:lnTo>
                <a:lnTo>
                  <a:pt x="2147251" y="2147251"/>
                </a:lnTo>
                <a:lnTo>
                  <a:pt x="0" y="214725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12243909" y="691034"/>
            <a:ext cx="5015391" cy="1383412"/>
          </a:xfrm>
          <a:custGeom>
            <a:avLst/>
            <a:gdLst/>
            <a:ahLst/>
            <a:cxnLst/>
            <a:rect l="l" t="t" r="r" b="b"/>
            <a:pathLst>
              <a:path w="5015391" h="1383412">
                <a:moveTo>
                  <a:pt x="0" y="0"/>
                </a:moveTo>
                <a:lnTo>
                  <a:pt x="5015391" y="0"/>
                </a:lnTo>
                <a:lnTo>
                  <a:pt x="5015391" y="1383411"/>
                </a:lnTo>
                <a:lnTo>
                  <a:pt x="0" y="1383411"/>
                </a:lnTo>
                <a:lnTo>
                  <a:pt x="0" y="0"/>
                </a:lnTo>
                <a:close/>
              </a:path>
            </a:pathLst>
          </a:custGeom>
          <a:blipFill>
            <a:blip r:embed="rId7"/>
            <a:stretch>
              <a:fillRect/>
            </a:stretch>
          </a:blipFill>
        </p:spPr>
      </p:sp>
      <p:sp>
        <p:nvSpPr>
          <p:cNvPr id="9" name="Freeform 9"/>
          <p:cNvSpPr/>
          <p:nvPr/>
        </p:nvSpPr>
        <p:spPr>
          <a:xfrm>
            <a:off x="4885604" y="281707"/>
            <a:ext cx="6865153" cy="2593910"/>
          </a:xfrm>
          <a:custGeom>
            <a:avLst/>
            <a:gdLst/>
            <a:ahLst/>
            <a:cxnLst/>
            <a:rect l="l" t="t" r="r" b="b"/>
            <a:pathLst>
              <a:path w="6865153" h="2593910">
                <a:moveTo>
                  <a:pt x="0" y="0"/>
                </a:moveTo>
                <a:lnTo>
                  <a:pt x="6865153" y="0"/>
                </a:lnTo>
                <a:lnTo>
                  <a:pt x="6865153" y="2593910"/>
                </a:lnTo>
                <a:lnTo>
                  <a:pt x="0" y="259391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10" name="Group 10"/>
          <p:cNvGrpSpPr/>
          <p:nvPr/>
        </p:nvGrpSpPr>
        <p:grpSpPr>
          <a:xfrm>
            <a:off x="11750757" y="7854546"/>
            <a:ext cx="3086100" cy="784611"/>
            <a:chOff x="0" y="0"/>
            <a:chExt cx="812800" cy="206647"/>
          </a:xfrm>
        </p:grpSpPr>
        <p:sp>
          <p:nvSpPr>
            <p:cNvPr id="11" name="Freeform 11"/>
            <p:cNvSpPr/>
            <p:nvPr/>
          </p:nvSpPr>
          <p:spPr>
            <a:xfrm>
              <a:off x="0" y="0"/>
              <a:ext cx="812800" cy="206647"/>
            </a:xfrm>
            <a:custGeom>
              <a:avLst/>
              <a:gdLst/>
              <a:ahLst/>
              <a:cxnLst/>
              <a:rect l="l" t="t" r="r" b="b"/>
              <a:pathLst>
                <a:path w="812800" h="206647">
                  <a:moveTo>
                    <a:pt x="609600" y="0"/>
                  </a:moveTo>
                  <a:cubicBezTo>
                    <a:pt x="721824" y="0"/>
                    <a:pt x="812800" y="46259"/>
                    <a:pt x="812800" y="103323"/>
                  </a:cubicBezTo>
                  <a:cubicBezTo>
                    <a:pt x="812800" y="160387"/>
                    <a:pt x="721824" y="206647"/>
                    <a:pt x="609600" y="206647"/>
                  </a:cubicBezTo>
                  <a:lnTo>
                    <a:pt x="203200" y="206647"/>
                  </a:lnTo>
                  <a:cubicBezTo>
                    <a:pt x="90976" y="206647"/>
                    <a:pt x="0" y="160387"/>
                    <a:pt x="0" y="103323"/>
                  </a:cubicBezTo>
                  <a:cubicBezTo>
                    <a:pt x="0" y="46259"/>
                    <a:pt x="90976" y="0"/>
                    <a:pt x="203200" y="0"/>
                  </a:cubicBezTo>
                  <a:close/>
                </a:path>
              </a:pathLst>
            </a:custGeom>
            <a:solidFill>
              <a:srgbClr val="8EBFF5"/>
            </a:solidFill>
          </p:spPr>
        </p:sp>
        <p:sp>
          <p:nvSpPr>
            <p:cNvPr id="12" name="TextBox 12"/>
            <p:cNvSpPr txBox="1"/>
            <p:nvPr/>
          </p:nvSpPr>
          <p:spPr>
            <a:xfrm>
              <a:off x="0" y="-47625"/>
              <a:ext cx="812800" cy="254272"/>
            </a:xfrm>
            <a:prstGeom prst="rect">
              <a:avLst/>
            </a:prstGeom>
          </p:spPr>
          <p:txBody>
            <a:bodyPr lIns="50800" tIns="50800" rIns="50800" bIns="50800" rtlCol="0" anchor="ct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Dept. of  MCA</a:t>
              </a:r>
            </a:p>
          </p:txBody>
        </p:sp>
      </p:grpSp>
      <p:sp>
        <p:nvSpPr>
          <p:cNvPr id="13" name="TextBox 13"/>
          <p:cNvSpPr txBox="1"/>
          <p:nvPr/>
        </p:nvSpPr>
        <p:spPr>
          <a:xfrm>
            <a:off x="8864129" y="7405156"/>
            <a:ext cx="6759561" cy="461377"/>
          </a:xfrm>
          <a:prstGeom prst="rect">
            <a:avLst/>
          </a:prstGeom>
        </p:spPr>
        <p:txBody>
          <a:bodyPr lIns="0" tIns="0" rIns="0" bIns="0" rtlCol="0" anchor="t">
            <a:spAutoFit/>
          </a:bodyPr>
          <a:lstStyle/>
          <a:p>
            <a:pPr algn="ctr">
              <a:lnSpc>
                <a:spcPts val="3881"/>
              </a:lnSpc>
            </a:pPr>
            <a:r>
              <a:rPr lang="en-US" sz="2772">
                <a:solidFill>
                  <a:srgbClr val="FFFFFF"/>
                </a:solidFill>
                <a:latin typeface="Anantason UltraExpanded"/>
                <a:ea typeface="Anantason UltraExpanded"/>
                <a:cs typeface="Anantason UltraExpanded"/>
                <a:sym typeface="Anantason UltraExpanded"/>
              </a:rPr>
              <a:t> Arun Udayasuriyan  </a:t>
            </a:r>
          </a:p>
        </p:txBody>
      </p:sp>
      <p:grpSp>
        <p:nvGrpSpPr>
          <p:cNvPr id="14" name="Group 14"/>
          <p:cNvGrpSpPr/>
          <p:nvPr/>
        </p:nvGrpSpPr>
        <p:grpSpPr>
          <a:xfrm>
            <a:off x="12570312" y="8456402"/>
            <a:ext cx="3584533" cy="784611"/>
            <a:chOff x="0" y="0"/>
            <a:chExt cx="812800" cy="177912"/>
          </a:xfrm>
        </p:grpSpPr>
        <p:sp>
          <p:nvSpPr>
            <p:cNvPr id="15" name="Freeform 15"/>
            <p:cNvSpPr/>
            <p:nvPr/>
          </p:nvSpPr>
          <p:spPr>
            <a:xfrm>
              <a:off x="0" y="0"/>
              <a:ext cx="812800" cy="177912"/>
            </a:xfrm>
            <a:custGeom>
              <a:avLst/>
              <a:gdLst/>
              <a:ahLst/>
              <a:cxnLst/>
              <a:rect l="l" t="t" r="r" b="b"/>
              <a:pathLst>
                <a:path w="812800" h="177912">
                  <a:moveTo>
                    <a:pt x="609600" y="0"/>
                  </a:moveTo>
                  <a:cubicBezTo>
                    <a:pt x="721824" y="0"/>
                    <a:pt x="812800" y="39827"/>
                    <a:pt x="812800" y="88956"/>
                  </a:cubicBezTo>
                  <a:cubicBezTo>
                    <a:pt x="812800" y="138085"/>
                    <a:pt x="721824" y="177912"/>
                    <a:pt x="609600" y="177912"/>
                  </a:cubicBezTo>
                  <a:lnTo>
                    <a:pt x="203200" y="177912"/>
                  </a:lnTo>
                  <a:cubicBezTo>
                    <a:pt x="90976" y="177912"/>
                    <a:pt x="0" y="138085"/>
                    <a:pt x="0" y="88956"/>
                  </a:cubicBezTo>
                  <a:cubicBezTo>
                    <a:pt x="0" y="39827"/>
                    <a:pt x="90976" y="0"/>
                    <a:pt x="203200" y="0"/>
                  </a:cubicBezTo>
                  <a:close/>
                </a:path>
              </a:pathLst>
            </a:custGeom>
            <a:solidFill>
              <a:srgbClr val="8EBFF5"/>
            </a:solidFill>
          </p:spPr>
        </p:sp>
        <p:sp>
          <p:nvSpPr>
            <p:cNvPr id="16" name="TextBox 16"/>
            <p:cNvSpPr txBox="1"/>
            <p:nvPr/>
          </p:nvSpPr>
          <p:spPr>
            <a:xfrm>
              <a:off x="0" y="-47625"/>
              <a:ext cx="812800" cy="225537"/>
            </a:xfrm>
            <a:prstGeom prst="rect">
              <a:avLst/>
            </a:prstGeom>
          </p:spPr>
          <p:txBody>
            <a:bodyPr lIns="50800" tIns="50800" rIns="50800" bIns="50800" rtlCol="0" anchor="ct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Faculty of IT &amp; CS</a:t>
              </a:r>
            </a:p>
          </p:txBody>
        </p:sp>
      </p:grpSp>
      <p:grpSp>
        <p:nvGrpSpPr>
          <p:cNvPr id="17" name="Group 17"/>
          <p:cNvGrpSpPr/>
          <p:nvPr/>
        </p:nvGrpSpPr>
        <p:grpSpPr>
          <a:xfrm>
            <a:off x="13674767" y="8982057"/>
            <a:ext cx="3584533" cy="784611"/>
            <a:chOff x="0" y="0"/>
            <a:chExt cx="812800" cy="177912"/>
          </a:xfrm>
        </p:grpSpPr>
        <p:sp>
          <p:nvSpPr>
            <p:cNvPr id="18" name="Freeform 18"/>
            <p:cNvSpPr/>
            <p:nvPr/>
          </p:nvSpPr>
          <p:spPr>
            <a:xfrm>
              <a:off x="0" y="0"/>
              <a:ext cx="812800" cy="177912"/>
            </a:xfrm>
            <a:custGeom>
              <a:avLst/>
              <a:gdLst/>
              <a:ahLst/>
              <a:cxnLst/>
              <a:rect l="l" t="t" r="r" b="b"/>
              <a:pathLst>
                <a:path w="812800" h="177912">
                  <a:moveTo>
                    <a:pt x="609600" y="0"/>
                  </a:moveTo>
                  <a:cubicBezTo>
                    <a:pt x="721824" y="0"/>
                    <a:pt x="812800" y="39827"/>
                    <a:pt x="812800" y="88956"/>
                  </a:cubicBezTo>
                  <a:cubicBezTo>
                    <a:pt x="812800" y="138085"/>
                    <a:pt x="721824" y="177912"/>
                    <a:pt x="609600" y="177912"/>
                  </a:cubicBezTo>
                  <a:lnTo>
                    <a:pt x="203200" y="177912"/>
                  </a:lnTo>
                  <a:cubicBezTo>
                    <a:pt x="90976" y="177912"/>
                    <a:pt x="0" y="138085"/>
                    <a:pt x="0" y="88956"/>
                  </a:cubicBezTo>
                  <a:cubicBezTo>
                    <a:pt x="0" y="39827"/>
                    <a:pt x="90976" y="0"/>
                    <a:pt x="203200" y="0"/>
                  </a:cubicBezTo>
                  <a:close/>
                </a:path>
              </a:pathLst>
            </a:custGeom>
            <a:solidFill>
              <a:srgbClr val="8EBFF5"/>
            </a:solidFill>
          </p:spPr>
        </p:sp>
        <p:sp>
          <p:nvSpPr>
            <p:cNvPr id="19" name="TextBox 19"/>
            <p:cNvSpPr txBox="1"/>
            <p:nvPr/>
          </p:nvSpPr>
          <p:spPr>
            <a:xfrm>
              <a:off x="0" y="-47625"/>
              <a:ext cx="812800" cy="225537"/>
            </a:xfrm>
            <a:prstGeom prst="rect">
              <a:avLst/>
            </a:prstGeom>
          </p:spPr>
          <p:txBody>
            <a:bodyPr lIns="50800" tIns="50800" rIns="50800" bIns="50800" rtlCol="0" anchor="ct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Parul University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08316" y="1028700"/>
            <a:ext cx="16230600" cy="7831265"/>
          </a:xfrm>
          <a:custGeom>
            <a:avLst/>
            <a:gdLst/>
            <a:ahLst/>
            <a:cxnLst/>
            <a:rect l="l" t="t" r="r" b="b"/>
            <a:pathLst>
              <a:path w="16230600" h="7831265">
                <a:moveTo>
                  <a:pt x="0" y="0"/>
                </a:moveTo>
                <a:lnTo>
                  <a:pt x="16230600" y="0"/>
                </a:lnTo>
                <a:lnTo>
                  <a:pt x="16230600" y="7831265"/>
                </a:lnTo>
                <a:lnTo>
                  <a:pt x="0" y="7831265"/>
                </a:lnTo>
                <a:lnTo>
                  <a:pt x="0" y="0"/>
                </a:lnTo>
                <a:close/>
              </a:path>
            </a:pathLst>
          </a:custGeom>
          <a:blipFill>
            <a:blip r:embed="rId3"/>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2208444" y="153116"/>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12731300" y="1665313"/>
            <a:ext cx="4930915" cy="2913722"/>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1249084" y="3179324"/>
            <a:ext cx="9300521" cy="698501"/>
          </a:xfrm>
          <a:prstGeom prst="rect">
            <a:avLst/>
          </a:prstGeom>
        </p:spPr>
        <p:txBody>
          <a:bodyPr lIns="0" tIns="0" rIns="0" bIns="0" rtlCol="0" anchor="t">
            <a:spAutoFit/>
          </a:bodyPr>
          <a:lstStyle/>
          <a:p>
            <a:pPr algn="l">
              <a:lnSpc>
                <a:spcPts val="5300"/>
              </a:lnSpc>
            </a:pPr>
            <a:r>
              <a:rPr lang="en-US" sz="5000" b="1">
                <a:solidFill>
                  <a:srgbClr val="8EBFF5"/>
                </a:solidFill>
                <a:latin typeface="Anantason UltraExpanded Bold"/>
                <a:ea typeface="Anantason UltraExpanded Bold"/>
                <a:cs typeface="Anantason UltraExpanded Bold"/>
                <a:sym typeface="Anantason UltraExpanded Bold"/>
              </a:rPr>
              <a:t>6. SAFETY &amp; SECURITY</a:t>
            </a:r>
          </a:p>
        </p:txBody>
      </p:sp>
      <p:sp>
        <p:nvSpPr>
          <p:cNvPr id="9" name="TextBox 9"/>
          <p:cNvSpPr txBox="1"/>
          <p:nvPr/>
        </p:nvSpPr>
        <p:spPr>
          <a:xfrm>
            <a:off x="1249084" y="4705865"/>
            <a:ext cx="14644277" cy="2684713"/>
          </a:xfrm>
          <a:prstGeom prst="rect">
            <a:avLst/>
          </a:prstGeom>
        </p:spPr>
        <p:txBody>
          <a:bodyPr lIns="0" tIns="0" rIns="0" bIns="0" rtlCol="0" anchor="t">
            <a:spAutoFit/>
          </a:bodyPr>
          <a:lstStyle/>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Anomaly Detection: AI monitors systems for unusual behavior (cybersecurity, mechanical issues).</a:t>
            </a:r>
          </a:p>
          <a:p>
            <a:pPr algn="just">
              <a:lnSpc>
                <a:spcPts val="3634"/>
              </a:lnSpc>
            </a:pPr>
            <a:endParaRPr lang="en-US" sz="3160">
              <a:solidFill>
                <a:srgbClr val="FFFFFF"/>
              </a:solidFill>
              <a:latin typeface="Anantason UltraExpanded"/>
              <a:ea typeface="Anantason UltraExpanded"/>
              <a:cs typeface="Anantason UltraExpanded"/>
              <a:sym typeface="Anantason UltraExpanded"/>
            </a:endParaRPr>
          </a:p>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Threat Analysis: Machine learning predicts and identifies potential security risks or unauthorized access.</a:t>
            </a:r>
          </a:p>
          <a:p>
            <a:pPr algn="just">
              <a:lnSpc>
                <a:spcPts val="3634"/>
              </a:lnSpc>
            </a:pPr>
            <a:endParaRPr lang="en-US" sz="3160">
              <a:solidFill>
                <a:srgbClr val="FFFFFF"/>
              </a:solidFill>
              <a:latin typeface="Anantason UltraExpanded"/>
              <a:ea typeface="Anantason UltraExpanded"/>
              <a:cs typeface="Anantason UltraExpanded"/>
              <a:sym typeface="Anantason UltraExpand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5" y="-2569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572646" y="153116"/>
            <a:ext cx="16412884" cy="8991600"/>
          </a:xfrm>
          <a:custGeom>
            <a:avLst/>
            <a:gdLst/>
            <a:ahLst/>
            <a:cxnLst/>
            <a:rect l="l" t="t" r="r" b="b"/>
            <a:pathLst>
              <a:path w="16230600" h="7831265">
                <a:moveTo>
                  <a:pt x="0" y="0"/>
                </a:moveTo>
                <a:lnTo>
                  <a:pt x="16230600" y="0"/>
                </a:lnTo>
                <a:lnTo>
                  <a:pt x="16230600" y="7831265"/>
                </a:lnTo>
                <a:lnTo>
                  <a:pt x="0" y="7831265"/>
                </a:lnTo>
                <a:lnTo>
                  <a:pt x="0" y="0"/>
                </a:lnTo>
                <a:close/>
              </a:path>
            </a:pathLst>
          </a:custGeom>
          <a:blipFill>
            <a:blip r:embed="rId3"/>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12208444" y="153116"/>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8"/>
            <a:stretch>
              <a:fillRect/>
            </a:stretch>
          </a:blipFill>
        </p:spPr>
      </p:sp>
      <p:sp>
        <p:nvSpPr>
          <p:cNvPr id="7" name="Freeform 7"/>
          <p:cNvSpPr/>
          <p:nvPr/>
        </p:nvSpPr>
        <p:spPr>
          <a:xfrm>
            <a:off x="-47933" y="345922"/>
            <a:ext cx="1638300" cy="2253125"/>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8" name="TextBox 8"/>
          <p:cNvSpPr txBox="1"/>
          <p:nvPr/>
        </p:nvSpPr>
        <p:spPr>
          <a:xfrm>
            <a:off x="2539508" y="3070118"/>
            <a:ext cx="9300521" cy="698501"/>
          </a:xfrm>
          <a:prstGeom prst="rect">
            <a:avLst/>
          </a:prstGeom>
        </p:spPr>
        <p:txBody>
          <a:bodyPr lIns="0" tIns="0" rIns="0" bIns="0" rtlCol="0" anchor="t">
            <a:spAutoFit/>
          </a:bodyPr>
          <a:lstStyle/>
          <a:p>
            <a:pPr algn="l">
              <a:lnSpc>
                <a:spcPts val="5300"/>
              </a:lnSpc>
            </a:pPr>
            <a:r>
              <a:rPr lang="en-US" sz="5000" b="1" dirty="0" smtClean="0">
                <a:solidFill>
                  <a:schemeClr val="bg1"/>
                </a:solidFill>
                <a:latin typeface="Anantason UltraExpanded Bold"/>
                <a:ea typeface="Anantason UltraExpanded Bold"/>
                <a:cs typeface="Anantason UltraExpanded Bold"/>
                <a:sym typeface="Anantason UltraExpanded Bold"/>
              </a:rPr>
              <a:t>Time to VIDEO</a:t>
            </a:r>
            <a:endParaRPr lang="en-US" sz="5000" b="1" dirty="0">
              <a:solidFill>
                <a:schemeClr val="bg1"/>
              </a:solidFill>
              <a:latin typeface="Anantason UltraExpanded Bold"/>
              <a:ea typeface="Anantason UltraExpanded Bold"/>
              <a:cs typeface="Anantason UltraExpanded Bold"/>
              <a:sym typeface="Anantason UltraExpanded Bold"/>
            </a:endParaRPr>
          </a:p>
        </p:txBody>
      </p:sp>
      <p:sp>
        <p:nvSpPr>
          <p:cNvPr id="11" name="Rectangle 10"/>
          <p:cNvSpPr/>
          <p:nvPr/>
        </p:nvSpPr>
        <p:spPr>
          <a:xfrm>
            <a:off x="4765413" y="3778792"/>
            <a:ext cx="10668000" cy="39656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p:cNvSpPr txBox="1"/>
          <p:nvPr/>
        </p:nvSpPr>
        <p:spPr>
          <a:xfrm>
            <a:off x="5603613" y="4281878"/>
            <a:ext cx="8991600" cy="3139321"/>
          </a:xfrm>
          <a:prstGeom prst="rect">
            <a:avLst/>
          </a:prstGeom>
          <a:noFill/>
        </p:spPr>
        <p:txBody>
          <a:bodyPr wrap="square" rtlCol="0">
            <a:spAutoFit/>
          </a:bodyPr>
          <a:lstStyle/>
          <a:p>
            <a:r>
              <a:rPr lang="en-IN" sz="6600" dirty="0">
                <a:hlinkClick r:id="rId11"/>
              </a:rPr>
              <a:t>https://youtu.be/3kqSn11HWPg?si=BW3hRini_0CqIDnk</a:t>
            </a:r>
            <a:endParaRPr lang="en-IN" sz="6600" dirty="0"/>
          </a:p>
        </p:txBody>
      </p:sp>
    </p:spTree>
    <p:extLst>
      <p:ext uri="{BB962C8B-B14F-4D97-AF65-F5344CB8AC3E}">
        <p14:creationId xmlns:p14="http://schemas.microsoft.com/office/powerpoint/2010/main" val="3669403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242" y="-1006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0600" y="679217"/>
            <a:ext cx="16412884" cy="8991600"/>
          </a:xfrm>
          <a:custGeom>
            <a:avLst/>
            <a:gdLst/>
            <a:ahLst/>
            <a:cxnLst/>
            <a:rect l="l" t="t" r="r" b="b"/>
            <a:pathLst>
              <a:path w="16230600" h="7831265">
                <a:moveTo>
                  <a:pt x="0" y="0"/>
                </a:moveTo>
                <a:lnTo>
                  <a:pt x="16230600" y="0"/>
                </a:lnTo>
                <a:lnTo>
                  <a:pt x="16230600" y="7831265"/>
                </a:lnTo>
                <a:lnTo>
                  <a:pt x="0" y="7831265"/>
                </a:lnTo>
                <a:lnTo>
                  <a:pt x="0" y="0"/>
                </a:lnTo>
                <a:close/>
              </a:path>
            </a:pathLst>
          </a:custGeom>
          <a:blipFill>
            <a:blip r:embed="rId3"/>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2208444" y="153116"/>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47933" y="345922"/>
            <a:ext cx="1638300" cy="2253125"/>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4876800" y="4442316"/>
            <a:ext cx="12039600" cy="732701"/>
          </a:xfrm>
          <a:prstGeom prst="rect">
            <a:avLst/>
          </a:prstGeom>
        </p:spPr>
        <p:txBody>
          <a:bodyPr wrap="square" lIns="0" tIns="0" rIns="0" bIns="0" rtlCol="0" anchor="t">
            <a:spAutoFit/>
          </a:bodyPr>
          <a:lstStyle/>
          <a:p>
            <a:pPr algn="l">
              <a:lnSpc>
                <a:spcPts val="5300"/>
              </a:lnSpc>
            </a:pPr>
            <a:r>
              <a:rPr lang="en-US" sz="6600" b="1" dirty="0" smtClean="0">
                <a:solidFill>
                  <a:schemeClr val="bg1"/>
                </a:solidFill>
                <a:latin typeface="Arial Black" panose="020B0A04020102020204" pitchFamily="34" charset="0"/>
                <a:ea typeface="Anantason UltraExpanded Bold"/>
                <a:cs typeface="Anantason UltraExpanded Bold"/>
                <a:sym typeface="Anantason UltraExpanded Bold"/>
              </a:rPr>
              <a:t>Hands on with AI</a:t>
            </a:r>
            <a:endParaRPr lang="en-US" sz="6600" b="1" dirty="0">
              <a:solidFill>
                <a:schemeClr val="bg1"/>
              </a:solidFill>
              <a:latin typeface="Arial Black" panose="020B0A04020102020204" pitchFamily="34" charset="0"/>
              <a:ea typeface="Anantason UltraExpanded Bold"/>
              <a:cs typeface="Anantason UltraExpanded Bold"/>
              <a:sym typeface="Anantason UltraExpanded Bold"/>
            </a:endParaRPr>
          </a:p>
        </p:txBody>
      </p:sp>
    </p:spTree>
    <p:extLst>
      <p:ext uri="{BB962C8B-B14F-4D97-AF65-F5344CB8AC3E}">
        <p14:creationId xmlns:p14="http://schemas.microsoft.com/office/powerpoint/2010/main" val="1314684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242" y="-1006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0600" y="679217"/>
            <a:ext cx="16412884" cy="8991600"/>
          </a:xfrm>
          <a:custGeom>
            <a:avLst/>
            <a:gdLst/>
            <a:ahLst/>
            <a:cxnLst/>
            <a:rect l="l" t="t" r="r" b="b"/>
            <a:pathLst>
              <a:path w="16230600" h="7831265">
                <a:moveTo>
                  <a:pt x="0" y="0"/>
                </a:moveTo>
                <a:lnTo>
                  <a:pt x="16230600" y="0"/>
                </a:lnTo>
                <a:lnTo>
                  <a:pt x="16230600" y="7831265"/>
                </a:lnTo>
                <a:lnTo>
                  <a:pt x="0" y="7831265"/>
                </a:lnTo>
                <a:lnTo>
                  <a:pt x="0" y="0"/>
                </a:lnTo>
                <a:close/>
              </a:path>
            </a:pathLst>
          </a:custGeom>
          <a:blipFill>
            <a:blip r:embed="rId3"/>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2208444" y="153116"/>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47933" y="345922"/>
            <a:ext cx="1638300" cy="2253125"/>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pic>
        <p:nvPicPr>
          <p:cNvPr id="9" name="Picture 8"/>
          <p:cNvPicPr>
            <a:picLocks noChangeAspect="1"/>
          </p:cNvPicPr>
          <p:nvPr/>
        </p:nvPicPr>
        <p:blipFill>
          <a:blip r:embed="rId9"/>
          <a:stretch>
            <a:fillRect/>
          </a:stretch>
        </p:blipFill>
        <p:spPr>
          <a:xfrm>
            <a:off x="2362200" y="2751232"/>
            <a:ext cx="13336987" cy="6083538"/>
          </a:xfrm>
          <a:prstGeom prst="rect">
            <a:avLst/>
          </a:prstGeom>
        </p:spPr>
      </p:pic>
    </p:spTree>
    <p:extLst>
      <p:ext uri="{BB962C8B-B14F-4D97-AF65-F5344CB8AC3E}">
        <p14:creationId xmlns:p14="http://schemas.microsoft.com/office/powerpoint/2010/main" val="799869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242" y="-1006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2208444" y="153116"/>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47933" y="345922"/>
            <a:ext cx="1638300" cy="2253125"/>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pic>
        <p:nvPicPr>
          <p:cNvPr id="9" name="Picture 8"/>
          <p:cNvPicPr>
            <a:picLocks noChangeAspect="1"/>
          </p:cNvPicPr>
          <p:nvPr/>
        </p:nvPicPr>
        <p:blipFill>
          <a:blip r:embed="rId9"/>
          <a:stretch>
            <a:fillRect/>
          </a:stretch>
        </p:blipFill>
        <p:spPr>
          <a:xfrm>
            <a:off x="1818801" y="1562747"/>
            <a:ext cx="15315823" cy="7645127"/>
          </a:xfrm>
          <a:prstGeom prst="rect">
            <a:avLst/>
          </a:prstGeom>
        </p:spPr>
      </p:pic>
    </p:spTree>
    <p:extLst>
      <p:ext uri="{BB962C8B-B14F-4D97-AF65-F5344CB8AC3E}">
        <p14:creationId xmlns:p14="http://schemas.microsoft.com/office/powerpoint/2010/main" val="79177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242" y="-1006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2208444" y="153116"/>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47933" y="345922"/>
            <a:ext cx="1638300" cy="2253125"/>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pic>
        <p:nvPicPr>
          <p:cNvPr id="3" name="Picture 2"/>
          <p:cNvPicPr>
            <a:picLocks noChangeAspect="1"/>
          </p:cNvPicPr>
          <p:nvPr/>
        </p:nvPicPr>
        <p:blipFill>
          <a:blip r:embed="rId9"/>
          <a:stretch>
            <a:fillRect/>
          </a:stretch>
        </p:blipFill>
        <p:spPr>
          <a:xfrm>
            <a:off x="2209800" y="1189515"/>
            <a:ext cx="13303639" cy="8446993"/>
          </a:xfrm>
          <a:prstGeom prst="rect">
            <a:avLst/>
          </a:prstGeom>
        </p:spPr>
      </p:pic>
    </p:spTree>
    <p:extLst>
      <p:ext uri="{BB962C8B-B14F-4D97-AF65-F5344CB8AC3E}">
        <p14:creationId xmlns:p14="http://schemas.microsoft.com/office/powerpoint/2010/main" val="354852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a:off x="279922" y="5143500"/>
            <a:ext cx="3184519" cy="6600039"/>
          </a:xfrm>
          <a:custGeom>
            <a:avLst/>
            <a:gdLst/>
            <a:ahLst/>
            <a:cxnLst/>
            <a:rect l="l" t="t" r="r" b="b"/>
            <a:pathLst>
              <a:path w="3184519" h="6600039">
                <a:moveTo>
                  <a:pt x="0" y="0"/>
                </a:moveTo>
                <a:lnTo>
                  <a:pt x="3184519" y="0"/>
                </a:lnTo>
                <a:lnTo>
                  <a:pt x="3184519" y="6600039"/>
                </a:lnTo>
                <a:lnTo>
                  <a:pt x="0" y="6600039"/>
                </a:lnTo>
                <a:lnTo>
                  <a:pt x="0" y="0"/>
                </a:lnTo>
                <a:close/>
              </a:path>
            </a:pathLst>
          </a:custGeom>
          <a:blipFill>
            <a:blip r:embed="rId4"/>
            <a:stretch>
              <a:fillRect/>
            </a:stretch>
          </a:blipFill>
        </p:spPr>
      </p:sp>
      <p:sp>
        <p:nvSpPr>
          <p:cNvPr id="5" name="TextBox 5"/>
          <p:cNvSpPr txBox="1"/>
          <p:nvPr/>
        </p:nvSpPr>
        <p:spPr>
          <a:xfrm>
            <a:off x="3737345" y="2810661"/>
            <a:ext cx="10813309" cy="4818078"/>
          </a:xfrm>
          <a:prstGeom prst="rect">
            <a:avLst/>
          </a:prstGeom>
        </p:spPr>
        <p:txBody>
          <a:bodyPr lIns="0" tIns="0" rIns="0" bIns="0" rtlCol="0" anchor="t">
            <a:spAutoFit/>
          </a:bodyPr>
          <a:lstStyle/>
          <a:p>
            <a:pPr algn="ctr">
              <a:lnSpc>
                <a:spcPts val="12528"/>
              </a:lnSpc>
            </a:pPr>
            <a:r>
              <a:rPr lang="en-US" sz="11819" b="1">
                <a:solidFill>
                  <a:srgbClr val="8EBFF5"/>
                </a:solidFill>
                <a:latin typeface="Anantason UltraExpanded Bold"/>
                <a:ea typeface="Anantason UltraExpanded Bold"/>
                <a:cs typeface="Anantason UltraExpanded Bold"/>
                <a:sym typeface="Anantason UltraExpanded Bold"/>
              </a:rPr>
              <a:t>QUESTION AND ANSWER</a:t>
            </a:r>
          </a:p>
        </p:txBody>
      </p:sp>
      <p:sp>
        <p:nvSpPr>
          <p:cNvPr id="6" name="Freeform 6"/>
          <p:cNvSpPr/>
          <p:nvPr/>
        </p:nvSpPr>
        <p:spPr>
          <a:xfrm>
            <a:off x="14550655" y="2295986"/>
            <a:ext cx="2189107" cy="2189107"/>
          </a:xfrm>
          <a:custGeom>
            <a:avLst/>
            <a:gdLst/>
            <a:ahLst/>
            <a:cxnLst/>
            <a:rect l="l" t="t" r="r" b="b"/>
            <a:pathLst>
              <a:path w="2189107" h="2189107">
                <a:moveTo>
                  <a:pt x="0" y="0"/>
                </a:moveTo>
                <a:lnTo>
                  <a:pt x="2189107" y="0"/>
                </a:lnTo>
                <a:lnTo>
                  <a:pt x="2189107" y="2189107"/>
                </a:lnTo>
                <a:lnTo>
                  <a:pt x="0" y="218910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11372156" y="-629033"/>
            <a:ext cx="2925019" cy="2925019"/>
          </a:xfrm>
          <a:custGeom>
            <a:avLst/>
            <a:gdLst/>
            <a:ahLst/>
            <a:cxnLst/>
            <a:rect l="l" t="t" r="r" b="b"/>
            <a:pathLst>
              <a:path w="2925019" h="2925019">
                <a:moveTo>
                  <a:pt x="0" y="0"/>
                </a:moveTo>
                <a:lnTo>
                  <a:pt x="2925019" y="0"/>
                </a:lnTo>
                <a:lnTo>
                  <a:pt x="2925019" y="2925019"/>
                </a:lnTo>
                <a:lnTo>
                  <a:pt x="0" y="292501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1699836" y="-1330130"/>
            <a:ext cx="5457072" cy="5457072"/>
          </a:xfrm>
          <a:custGeom>
            <a:avLst/>
            <a:gdLst/>
            <a:ahLst/>
            <a:cxnLst/>
            <a:rect l="l" t="t" r="r" b="b"/>
            <a:pathLst>
              <a:path w="5457072" h="5457072">
                <a:moveTo>
                  <a:pt x="0" y="0"/>
                </a:moveTo>
                <a:lnTo>
                  <a:pt x="5457072" y="0"/>
                </a:lnTo>
                <a:lnTo>
                  <a:pt x="5457072" y="5457072"/>
                </a:lnTo>
                <a:lnTo>
                  <a:pt x="0" y="545707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TextBox 4"/>
          <p:cNvSpPr txBox="1"/>
          <p:nvPr/>
        </p:nvSpPr>
        <p:spPr>
          <a:xfrm>
            <a:off x="6268599" y="2632130"/>
            <a:ext cx="10350212" cy="4340579"/>
          </a:xfrm>
          <a:prstGeom prst="rect">
            <a:avLst/>
          </a:prstGeom>
        </p:spPr>
        <p:txBody>
          <a:bodyPr lIns="0" tIns="0" rIns="0" bIns="0" rtlCol="0" anchor="t">
            <a:spAutoFit/>
          </a:bodyPr>
          <a:lstStyle/>
          <a:p>
            <a:pPr algn="ctr">
              <a:lnSpc>
                <a:spcPts val="16847"/>
              </a:lnSpc>
            </a:pPr>
            <a:r>
              <a:rPr lang="en-US" sz="15894" b="1">
                <a:solidFill>
                  <a:srgbClr val="8EBFF5"/>
                </a:solidFill>
                <a:latin typeface="Anantason UltraExpanded Bold"/>
                <a:ea typeface="Anantason UltraExpanded Bold"/>
                <a:cs typeface="Anantason UltraExpanded Bold"/>
                <a:sym typeface="Anantason UltraExpanded Bold"/>
              </a:rPr>
              <a:t>THANK YOU</a:t>
            </a:r>
          </a:p>
        </p:txBody>
      </p:sp>
      <p:grpSp>
        <p:nvGrpSpPr>
          <p:cNvPr id="5" name="Group 5"/>
          <p:cNvGrpSpPr/>
          <p:nvPr/>
        </p:nvGrpSpPr>
        <p:grpSpPr>
          <a:xfrm>
            <a:off x="6961742" y="6972709"/>
            <a:ext cx="8963927" cy="891711"/>
            <a:chOff x="0" y="0"/>
            <a:chExt cx="2360870" cy="234854"/>
          </a:xfrm>
        </p:grpSpPr>
        <p:sp>
          <p:nvSpPr>
            <p:cNvPr id="6" name="Freeform 6"/>
            <p:cNvSpPr/>
            <p:nvPr/>
          </p:nvSpPr>
          <p:spPr>
            <a:xfrm>
              <a:off x="0" y="0"/>
              <a:ext cx="2360869" cy="234854"/>
            </a:xfrm>
            <a:custGeom>
              <a:avLst/>
              <a:gdLst/>
              <a:ahLst/>
              <a:cxnLst/>
              <a:rect l="l" t="t" r="r" b="b"/>
              <a:pathLst>
                <a:path w="2360869" h="234854">
                  <a:moveTo>
                    <a:pt x="44047" y="0"/>
                  </a:moveTo>
                  <a:lnTo>
                    <a:pt x="2316822" y="0"/>
                  </a:lnTo>
                  <a:cubicBezTo>
                    <a:pt x="2341149" y="0"/>
                    <a:pt x="2360869" y="19721"/>
                    <a:pt x="2360869" y="44047"/>
                  </a:cubicBezTo>
                  <a:lnTo>
                    <a:pt x="2360869" y="190807"/>
                  </a:lnTo>
                  <a:cubicBezTo>
                    <a:pt x="2360869" y="215133"/>
                    <a:pt x="2341149" y="234854"/>
                    <a:pt x="2316822" y="234854"/>
                  </a:cubicBezTo>
                  <a:lnTo>
                    <a:pt x="44047" y="234854"/>
                  </a:lnTo>
                  <a:cubicBezTo>
                    <a:pt x="19721" y="234854"/>
                    <a:pt x="0" y="215133"/>
                    <a:pt x="0" y="190807"/>
                  </a:cubicBezTo>
                  <a:lnTo>
                    <a:pt x="0" y="44047"/>
                  </a:lnTo>
                  <a:cubicBezTo>
                    <a:pt x="0" y="19721"/>
                    <a:pt x="19721" y="0"/>
                    <a:pt x="44047" y="0"/>
                  </a:cubicBezTo>
                  <a:close/>
                </a:path>
              </a:pathLst>
            </a:custGeom>
            <a:solidFill>
              <a:srgbClr val="8EBFF5"/>
            </a:solidFill>
            <a:ln cap="rnd">
              <a:noFill/>
              <a:prstDash val="solid"/>
              <a:round/>
            </a:ln>
          </p:spPr>
        </p:sp>
        <p:sp>
          <p:nvSpPr>
            <p:cNvPr id="7" name="TextBox 7"/>
            <p:cNvSpPr txBox="1"/>
            <p:nvPr/>
          </p:nvSpPr>
          <p:spPr>
            <a:xfrm>
              <a:off x="0" y="38100"/>
              <a:ext cx="2360870" cy="196754"/>
            </a:xfrm>
            <a:prstGeom prst="rect">
              <a:avLst/>
            </a:prstGeom>
          </p:spPr>
          <p:txBody>
            <a:bodyPr lIns="50800" tIns="50800" rIns="50800" bIns="50800" rtlCol="0" anchor="ctr"/>
            <a:lstStyle/>
            <a:p>
              <a:pPr marL="0" lvl="0" indent="0" algn="ctr">
                <a:lnSpc>
                  <a:spcPts val="2400"/>
                </a:lnSpc>
                <a:spcBef>
                  <a:spcPct val="0"/>
                </a:spcBef>
              </a:pPr>
              <a:r>
                <a:rPr lang="en-US" sz="2400" b="1" u="none" strike="noStrike" spc="532">
                  <a:solidFill>
                    <a:srgbClr val="FFFFFF"/>
                  </a:solidFill>
                  <a:latin typeface="Anantason UltraExpanded Bold"/>
                  <a:ea typeface="Anantason UltraExpanded Bold"/>
                  <a:cs typeface="Anantason UltraExpanded Bold"/>
                  <a:sym typeface="Anantason UltraExpanded Bold"/>
                </a:rPr>
                <a:t>WWW.REALLYGREATSITE.COM</a:t>
              </a:r>
            </a:p>
          </p:txBody>
        </p:sp>
      </p:grpSp>
      <p:sp>
        <p:nvSpPr>
          <p:cNvPr id="8" name="Freeform 8"/>
          <p:cNvSpPr/>
          <p:nvPr/>
        </p:nvSpPr>
        <p:spPr>
          <a:xfrm>
            <a:off x="333000" y="1227868"/>
            <a:ext cx="5935599" cy="8229600"/>
          </a:xfrm>
          <a:custGeom>
            <a:avLst/>
            <a:gdLst/>
            <a:ahLst/>
            <a:cxnLst/>
            <a:rect l="l" t="t" r="r" b="b"/>
            <a:pathLst>
              <a:path w="5935599" h="8229600">
                <a:moveTo>
                  <a:pt x="0" y="0"/>
                </a:moveTo>
                <a:lnTo>
                  <a:pt x="5935599" y="0"/>
                </a:lnTo>
                <a:lnTo>
                  <a:pt x="5935599" y="8229600"/>
                </a:lnTo>
                <a:lnTo>
                  <a:pt x="0" y="8229600"/>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flipH="1">
            <a:off x="12493783" y="1859992"/>
            <a:ext cx="5431900" cy="11257824"/>
          </a:xfrm>
          <a:custGeom>
            <a:avLst/>
            <a:gdLst/>
            <a:ahLst/>
            <a:cxnLst/>
            <a:rect l="l" t="t" r="r" b="b"/>
            <a:pathLst>
              <a:path w="5431900" h="11257824">
                <a:moveTo>
                  <a:pt x="5431900" y="0"/>
                </a:moveTo>
                <a:lnTo>
                  <a:pt x="0" y="0"/>
                </a:lnTo>
                <a:lnTo>
                  <a:pt x="0" y="11257823"/>
                </a:lnTo>
                <a:lnTo>
                  <a:pt x="5431900" y="11257823"/>
                </a:lnTo>
                <a:lnTo>
                  <a:pt x="5431900" y="0"/>
                </a:lnTo>
                <a:close/>
              </a:path>
            </a:pathLst>
          </a:custGeom>
          <a:blipFill>
            <a:blip r:embed="rId4"/>
            <a:stretch>
              <a:fillRect/>
            </a:stretch>
          </a:blipFill>
        </p:spPr>
      </p:sp>
      <p:sp>
        <p:nvSpPr>
          <p:cNvPr id="5" name="Freeform 5"/>
          <p:cNvSpPr/>
          <p:nvPr/>
        </p:nvSpPr>
        <p:spPr>
          <a:xfrm>
            <a:off x="11917506" y="667200"/>
            <a:ext cx="3292227" cy="3268283"/>
          </a:xfrm>
          <a:custGeom>
            <a:avLst/>
            <a:gdLst/>
            <a:ahLst/>
            <a:cxnLst/>
            <a:rect l="l" t="t" r="r" b="b"/>
            <a:pathLst>
              <a:path w="3292227" h="3268283">
                <a:moveTo>
                  <a:pt x="0" y="0"/>
                </a:moveTo>
                <a:lnTo>
                  <a:pt x="3292227" y="0"/>
                </a:lnTo>
                <a:lnTo>
                  <a:pt x="3292227" y="3268283"/>
                </a:lnTo>
                <a:lnTo>
                  <a:pt x="0" y="326828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 name="TextBox 6"/>
          <p:cNvSpPr txBox="1"/>
          <p:nvPr/>
        </p:nvSpPr>
        <p:spPr>
          <a:xfrm>
            <a:off x="1870655" y="3453466"/>
            <a:ext cx="9894698" cy="4678166"/>
          </a:xfrm>
          <a:prstGeom prst="rect">
            <a:avLst/>
          </a:prstGeom>
        </p:spPr>
        <p:txBody>
          <a:bodyPr lIns="0" tIns="0" rIns="0" bIns="0" rtlCol="0" anchor="t">
            <a:spAutoFit/>
          </a:bodyPr>
          <a:lstStyle/>
          <a:p>
            <a:pPr algn="just">
              <a:lnSpc>
                <a:spcPts val="3701"/>
              </a:lnSpc>
            </a:pPr>
            <a:r>
              <a:rPr lang="en-US" sz="3219">
                <a:solidFill>
                  <a:srgbClr val="FFFFFF"/>
                </a:solidFill>
                <a:latin typeface="Anantason UltraExpanded"/>
                <a:ea typeface="Anantason UltraExpanded"/>
                <a:cs typeface="Anantason UltraExpanded"/>
                <a:sym typeface="Anantason UltraExpanded"/>
              </a:rPr>
              <a:t>Artificial Intelligence (AI) is transforming the aerospace industry by automating complex tasks, optimizing designs, improving safety, and enabling entirely new capabilities such as autonomous flight and predictive maintenance. As aerospace systems become more sophisticated, the integration of AI technologies is becoming essential for maintaining competitiveness, operational efficiency, and innovation.</a:t>
            </a:r>
          </a:p>
        </p:txBody>
      </p:sp>
      <p:sp>
        <p:nvSpPr>
          <p:cNvPr id="7" name="Freeform 7"/>
          <p:cNvSpPr/>
          <p:nvPr/>
        </p:nvSpPr>
        <p:spPr>
          <a:xfrm>
            <a:off x="10791172" y="336994"/>
            <a:ext cx="5015391" cy="1383412"/>
          </a:xfrm>
          <a:custGeom>
            <a:avLst/>
            <a:gdLst/>
            <a:ahLst/>
            <a:cxnLst/>
            <a:rect l="l" t="t" r="r" b="b"/>
            <a:pathLst>
              <a:path w="5015391" h="1383412">
                <a:moveTo>
                  <a:pt x="0" y="0"/>
                </a:moveTo>
                <a:lnTo>
                  <a:pt x="5015391" y="0"/>
                </a:lnTo>
                <a:lnTo>
                  <a:pt x="5015391" y="1383412"/>
                </a:lnTo>
                <a:lnTo>
                  <a:pt x="0" y="1383412"/>
                </a:lnTo>
                <a:lnTo>
                  <a:pt x="0" y="0"/>
                </a:lnTo>
                <a:close/>
              </a:path>
            </a:pathLst>
          </a:custGeom>
          <a:blipFill>
            <a:blip r:embed="rId7"/>
            <a:stretch>
              <a:fillRect/>
            </a:stretch>
          </a:blipFill>
        </p:spPr>
      </p:sp>
      <p:sp>
        <p:nvSpPr>
          <p:cNvPr id="8" name="TextBox 8"/>
          <p:cNvSpPr txBox="1"/>
          <p:nvPr/>
        </p:nvSpPr>
        <p:spPr>
          <a:xfrm>
            <a:off x="1870655" y="1964767"/>
            <a:ext cx="11428213" cy="1142024"/>
          </a:xfrm>
          <a:prstGeom prst="rect">
            <a:avLst/>
          </a:prstGeom>
        </p:spPr>
        <p:txBody>
          <a:bodyPr lIns="0" tIns="0" rIns="0" bIns="0" rtlCol="0" anchor="t">
            <a:spAutoFit/>
          </a:bodyPr>
          <a:lstStyle/>
          <a:p>
            <a:pPr algn="l">
              <a:lnSpc>
                <a:spcPts val="8724"/>
              </a:lnSpc>
            </a:pPr>
            <a:r>
              <a:rPr lang="en-US" sz="8230" b="1">
                <a:solidFill>
                  <a:srgbClr val="8EBFF5"/>
                </a:solidFill>
                <a:latin typeface="Anantason UltraExpanded Bold"/>
                <a:ea typeface="Anantason UltraExpanded Bold"/>
                <a:cs typeface="Anantason UltraExpanded Bold"/>
                <a:sym typeface="Anantason UltraExpanded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TextBox 4"/>
          <p:cNvSpPr txBox="1"/>
          <p:nvPr/>
        </p:nvSpPr>
        <p:spPr>
          <a:xfrm>
            <a:off x="1707165" y="2971833"/>
            <a:ext cx="11428213" cy="3342950"/>
          </a:xfrm>
          <a:prstGeom prst="rect">
            <a:avLst/>
          </a:prstGeom>
        </p:spPr>
        <p:txBody>
          <a:bodyPr lIns="0" tIns="0" rIns="0" bIns="0" rtlCol="0" anchor="t">
            <a:spAutoFit/>
          </a:bodyPr>
          <a:lstStyle/>
          <a:p>
            <a:pPr algn="l">
              <a:lnSpc>
                <a:spcPts val="8724"/>
              </a:lnSpc>
            </a:pPr>
            <a:r>
              <a:rPr lang="en-US" sz="8230" b="1">
                <a:solidFill>
                  <a:srgbClr val="8EBFF5"/>
                </a:solidFill>
                <a:latin typeface="Anantason UltraExpanded Bold"/>
                <a:ea typeface="Anantason UltraExpanded Bold"/>
                <a:cs typeface="Anantason UltraExpanded Bold"/>
                <a:sym typeface="Anantason UltraExpanded Bold"/>
              </a:rPr>
              <a:t>AI </a:t>
            </a:r>
          </a:p>
          <a:p>
            <a:pPr algn="l">
              <a:lnSpc>
                <a:spcPts val="8724"/>
              </a:lnSpc>
            </a:pPr>
            <a:r>
              <a:rPr lang="en-US" sz="8230" b="1">
                <a:solidFill>
                  <a:srgbClr val="8EBFF5"/>
                </a:solidFill>
                <a:latin typeface="Anantason UltraExpanded Bold"/>
                <a:ea typeface="Anantason UltraExpanded Bold"/>
                <a:cs typeface="Anantason UltraExpanded Bold"/>
                <a:sym typeface="Anantason UltraExpanded Bold"/>
              </a:rPr>
              <a:t>APPLICATION IN AEROSPACE</a:t>
            </a:r>
          </a:p>
        </p:txBody>
      </p:sp>
      <p:sp>
        <p:nvSpPr>
          <p:cNvPr id="5" name="Freeform 5"/>
          <p:cNvSpPr/>
          <p:nvPr/>
        </p:nvSpPr>
        <p:spPr>
          <a:xfrm>
            <a:off x="12537177" y="6980561"/>
            <a:ext cx="4193763" cy="4193763"/>
          </a:xfrm>
          <a:custGeom>
            <a:avLst/>
            <a:gdLst/>
            <a:ahLst/>
            <a:cxnLst/>
            <a:rect l="l" t="t" r="r" b="b"/>
            <a:pathLst>
              <a:path w="4193763" h="4193763">
                <a:moveTo>
                  <a:pt x="0" y="0"/>
                </a:moveTo>
                <a:lnTo>
                  <a:pt x="4193763" y="0"/>
                </a:lnTo>
                <a:lnTo>
                  <a:pt x="4193763" y="4193763"/>
                </a:lnTo>
                <a:lnTo>
                  <a:pt x="0" y="419376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8010204" y="1733262"/>
            <a:ext cx="2267591" cy="2267591"/>
          </a:xfrm>
          <a:custGeom>
            <a:avLst/>
            <a:gdLst/>
            <a:ahLst/>
            <a:cxnLst/>
            <a:rect l="l" t="t" r="r" b="b"/>
            <a:pathLst>
              <a:path w="2267591" h="2267591">
                <a:moveTo>
                  <a:pt x="0" y="0"/>
                </a:moveTo>
                <a:lnTo>
                  <a:pt x="2267592" y="0"/>
                </a:lnTo>
                <a:lnTo>
                  <a:pt x="2267592" y="2267591"/>
                </a:lnTo>
                <a:lnTo>
                  <a:pt x="0" y="226759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10277796" y="2084901"/>
            <a:ext cx="9670423" cy="3831905"/>
          </a:xfrm>
          <a:custGeom>
            <a:avLst/>
            <a:gdLst/>
            <a:ahLst/>
            <a:cxnLst/>
            <a:rect l="l" t="t" r="r" b="b"/>
            <a:pathLst>
              <a:path w="9670423" h="3831905">
                <a:moveTo>
                  <a:pt x="0" y="0"/>
                </a:moveTo>
                <a:lnTo>
                  <a:pt x="9670422" y="0"/>
                </a:lnTo>
                <a:lnTo>
                  <a:pt x="9670422" y="3831905"/>
                </a:lnTo>
                <a:lnTo>
                  <a:pt x="0" y="3831905"/>
                </a:lnTo>
                <a:lnTo>
                  <a:pt x="0" y="0"/>
                </a:lnTo>
                <a:close/>
              </a:path>
            </a:pathLst>
          </a:custGeom>
          <a:blipFill>
            <a:blip r:embed="rId6"/>
            <a:stretch>
              <a:fillRect/>
            </a:stretch>
          </a:blipFill>
        </p:spPr>
      </p:sp>
      <p:sp>
        <p:nvSpPr>
          <p:cNvPr id="8" name="Freeform 8"/>
          <p:cNvSpPr/>
          <p:nvPr/>
        </p:nvSpPr>
        <p:spPr>
          <a:xfrm>
            <a:off x="9070192" y="963587"/>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7"/>
            <a:stretch>
              <a:fillRect/>
            </a:stretch>
          </a:blipFill>
        </p:spPr>
      </p:sp>
      <p:sp>
        <p:nvSpPr>
          <p:cNvPr id="9" name="TextBox 9"/>
          <p:cNvSpPr txBox="1"/>
          <p:nvPr/>
        </p:nvSpPr>
        <p:spPr>
          <a:xfrm>
            <a:off x="1707165" y="6661458"/>
            <a:ext cx="9960313" cy="1157179"/>
          </a:xfrm>
          <a:prstGeom prst="rect">
            <a:avLst/>
          </a:prstGeom>
        </p:spPr>
        <p:txBody>
          <a:bodyPr lIns="0" tIns="0" rIns="0" bIns="0" rtlCol="0" anchor="t">
            <a:spAutoFit/>
          </a:bodyPr>
          <a:lstStyle/>
          <a:p>
            <a:pPr algn="just">
              <a:lnSpc>
                <a:spcPts val="2321"/>
              </a:lnSpc>
            </a:pPr>
            <a:r>
              <a:rPr lang="en-US" sz="2019">
                <a:solidFill>
                  <a:srgbClr val="FFFFFF"/>
                </a:solidFill>
                <a:latin typeface="Anantason UltraExpanded"/>
                <a:ea typeface="Anantason UltraExpanded"/>
                <a:cs typeface="Anantason UltraExpanded"/>
                <a:sym typeface="Anantason UltraExpanded"/>
              </a:rPr>
              <a:t>Artificial Intelligence makes the big impact in the technological world and it involves in the production, manufacturing, biotechnology, Health care and so on. AI is not only booming in the other sectors but but Aerospace engineering sector.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a:off x="459726" y="1251941"/>
            <a:ext cx="8109846" cy="11244154"/>
          </a:xfrm>
          <a:custGeom>
            <a:avLst/>
            <a:gdLst/>
            <a:ahLst/>
            <a:cxnLst/>
            <a:rect l="l" t="t" r="r" b="b"/>
            <a:pathLst>
              <a:path w="8109846" h="11244154">
                <a:moveTo>
                  <a:pt x="0" y="0"/>
                </a:moveTo>
                <a:lnTo>
                  <a:pt x="8109847" y="0"/>
                </a:lnTo>
                <a:lnTo>
                  <a:pt x="8109847" y="11244154"/>
                </a:lnTo>
                <a:lnTo>
                  <a:pt x="0" y="11244154"/>
                </a:lnTo>
                <a:lnTo>
                  <a:pt x="0" y="0"/>
                </a:lnTo>
                <a:close/>
              </a:path>
            </a:pathLst>
          </a:custGeom>
          <a:blipFill>
            <a:blip r:embed="rId4"/>
            <a:stretch>
              <a:fillRect/>
            </a:stretch>
          </a:blipFill>
        </p:spPr>
      </p:sp>
      <p:sp>
        <p:nvSpPr>
          <p:cNvPr id="5" name="TextBox 5"/>
          <p:cNvSpPr txBox="1"/>
          <p:nvPr/>
        </p:nvSpPr>
        <p:spPr>
          <a:xfrm>
            <a:off x="8728767" y="2503045"/>
            <a:ext cx="7556712" cy="862298"/>
          </a:xfrm>
          <a:prstGeom prst="rect">
            <a:avLst/>
          </a:prstGeom>
        </p:spPr>
        <p:txBody>
          <a:bodyPr lIns="0" tIns="0" rIns="0" bIns="0" rtlCol="0" anchor="t">
            <a:spAutoFit/>
          </a:bodyPr>
          <a:lstStyle/>
          <a:p>
            <a:pPr algn="r">
              <a:lnSpc>
                <a:spcPts val="6610"/>
              </a:lnSpc>
            </a:pPr>
            <a:r>
              <a:rPr lang="en-US" sz="6235" b="1">
                <a:solidFill>
                  <a:srgbClr val="8EBFF5"/>
                </a:solidFill>
                <a:latin typeface="Anantason UltraExpanded Bold"/>
                <a:ea typeface="Anantason UltraExpanded Bold"/>
                <a:cs typeface="Anantason UltraExpanded Bold"/>
                <a:sym typeface="Anantason UltraExpanded Bold"/>
              </a:rPr>
              <a:t>APPLICATIONS</a:t>
            </a:r>
          </a:p>
        </p:txBody>
      </p:sp>
      <p:sp>
        <p:nvSpPr>
          <p:cNvPr id="6" name="TextBox 6"/>
          <p:cNvSpPr txBox="1"/>
          <p:nvPr/>
        </p:nvSpPr>
        <p:spPr>
          <a:xfrm>
            <a:off x="9144000" y="3802174"/>
            <a:ext cx="7715906" cy="4716901"/>
          </a:xfrm>
          <a:prstGeom prst="rect">
            <a:avLst/>
          </a:prstGeom>
        </p:spPr>
        <p:txBody>
          <a:bodyPr lIns="0" tIns="0" rIns="0" bIns="0" rtlCol="0" anchor="t">
            <a:spAutoFit/>
          </a:bodyPr>
          <a:lstStyle/>
          <a:p>
            <a:pPr algn="just">
              <a:lnSpc>
                <a:spcPts val="4111"/>
              </a:lnSpc>
            </a:pPr>
            <a:r>
              <a:rPr lang="en-US" sz="2619">
                <a:solidFill>
                  <a:srgbClr val="FFFFFF"/>
                </a:solidFill>
                <a:latin typeface="Anantason UltraExpanded"/>
                <a:ea typeface="Anantason UltraExpanded"/>
                <a:cs typeface="Anantason UltraExpanded"/>
                <a:sym typeface="Anantason UltraExpanded"/>
              </a:rPr>
              <a:t>1. Aircraft Design &amp; Manufacturing</a:t>
            </a:r>
          </a:p>
          <a:p>
            <a:pPr algn="just">
              <a:lnSpc>
                <a:spcPts val="4111"/>
              </a:lnSpc>
            </a:pPr>
            <a:r>
              <a:rPr lang="en-US" sz="2619">
                <a:solidFill>
                  <a:srgbClr val="FFFFFF"/>
                </a:solidFill>
                <a:latin typeface="Anantason UltraExpanded"/>
                <a:ea typeface="Anantason UltraExpanded"/>
                <a:cs typeface="Anantason UltraExpanded"/>
                <a:sym typeface="Anantason UltraExpanded"/>
              </a:rPr>
              <a:t>2. Autonomous Systems</a:t>
            </a:r>
          </a:p>
          <a:p>
            <a:pPr algn="just">
              <a:lnSpc>
                <a:spcPts val="4111"/>
              </a:lnSpc>
            </a:pPr>
            <a:r>
              <a:rPr lang="en-US" sz="2619">
                <a:solidFill>
                  <a:srgbClr val="FFFFFF"/>
                </a:solidFill>
                <a:latin typeface="Anantason UltraExpanded"/>
                <a:ea typeface="Anantason UltraExpanded"/>
                <a:cs typeface="Anantason UltraExpanded"/>
                <a:sym typeface="Anantason UltraExpanded"/>
              </a:rPr>
              <a:t>3. Air Traffic Management</a:t>
            </a:r>
          </a:p>
          <a:p>
            <a:pPr algn="just">
              <a:lnSpc>
                <a:spcPts val="4111"/>
              </a:lnSpc>
            </a:pPr>
            <a:r>
              <a:rPr lang="en-US" sz="2619">
                <a:solidFill>
                  <a:srgbClr val="FFFFFF"/>
                </a:solidFill>
                <a:latin typeface="Anantason UltraExpanded"/>
                <a:ea typeface="Anantason UltraExpanded"/>
                <a:cs typeface="Anantason UltraExpanded"/>
                <a:sym typeface="Anantason UltraExpanded"/>
              </a:rPr>
              <a:t>4. Space Exploration</a:t>
            </a:r>
          </a:p>
          <a:p>
            <a:pPr algn="just">
              <a:lnSpc>
                <a:spcPts val="4111"/>
              </a:lnSpc>
            </a:pPr>
            <a:r>
              <a:rPr lang="en-US" sz="2619">
                <a:solidFill>
                  <a:srgbClr val="FFFFFF"/>
                </a:solidFill>
                <a:latin typeface="Anantason UltraExpanded"/>
                <a:ea typeface="Anantason UltraExpanded"/>
                <a:cs typeface="Anantason UltraExpanded"/>
                <a:sym typeface="Anantason UltraExpanded"/>
              </a:rPr>
              <a:t>5. Flight Operations &amp; Crew Assistance</a:t>
            </a:r>
          </a:p>
          <a:p>
            <a:pPr algn="just">
              <a:lnSpc>
                <a:spcPts val="4111"/>
              </a:lnSpc>
            </a:pPr>
            <a:r>
              <a:rPr lang="en-US" sz="2619">
                <a:solidFill>
                  <a:srgbClr val="FFFFFF"/>
                </a:solidFill>
                <a:latin typeface="Anantason UltraExpanded"/>
                <a:ea typeface="Anantason UltraExpanded"/>
                <a:cs typeface="Anantason UltraExpanded"/>
                <a:sym typeface="Anantason UltraExpanded"/>
              </a:rPr>
              <a:t>6. Safety &amp; Security</a:t>
            </a:r>
          </a:p>
          <a:p>
            <a:pPr algn="just">
              <a:lnSpc>
                <a:spcPts val="4111"/>
              </a:lnSpc>
            </a:pPr>
            <a:r>
              <a:rPr lang="en-US" sz="2619">
                <a:solidFill>
                  <a:srgbClr val="FFFFFF"/>
                </a:solidFill>
                <a:latin typeface="Anantason UltraExpanded"/>
                <a:ea typeface="Anantason UltraExpanded"/>
                <a:cs typeface="Anantason UltraExpanded"/>
                <a:sym typeface="Anantason UltraExpanded"/>
              </a:rPr>
              <a:t>7. Customer Experience (Aviation)</a:t>
            </a:r>
          </a:p>
          <a:p>
            <a:pPr algn="just">
              <a:lnSpc>
                <a:spcPts val="4111"/>
              </a:lnSpc>
            </a:pPr>
            <a:r>
              <a:rPr lang="en-US" sz="2619">
                <a:solidFill>
                  <a:srgbClr val="FFFFFF"/>
                </a:solidFill>
                <a:latin typeface="Anantason UltraExpanded"/>
                <a:ea typeface="Anantason UltraExpanded"/>
                <a:cs typeface="Anantason UltraExpanded"/>
                <a:sym typeface="Anantason UltraExpanded"/>
              </a:rPr>
              <a:t>8. Research &amp; Development</a:t>
            </a:r>
          </a:p>
          <a:p>
            <a:pPr algn="just">
              <a:lnSpc>
                <a:spcPts val="2321"/>
              </a:lnSpc>
            </a:pPr>
            <a:endParaRPr lang="en-US" sz="2619">
              <a:solidFill>
                <a:srgbClr val="FFFFFF"/>
              </a:solidFill>
              <a:latin typeface="Anantason UltraExpanded"/>
              <a:ea typeface="Anantason UltraExpanded"/>
              <a:cs typeface="Anantason UltraExpanded"/>
              <a:sym typeface="Anantason UltraExpanded"/>
            </a:endParaRPr>
          </a:p>
          <a:p>
            <a:pPr algn="just">
              <a:lnSpc>
                <a:spcPts val="2321"/>
              </a:lnSpc>
            </a:pPr>
            <a:endParaRPr lang="en-US" sz="2619">
              <a:solidFill>
                <a:srgbClr val="FFFFFF"/>
              </a:solidFill>
              <a:latin typeface="Anantason UltraExpanded"/>
              <a:ea typeface="Anantason UltraExpanded"/>
              <a:cs typeface="Anantason UltraExpanded"/>
              <a:sym typeface="Anantason UltraExpanded"/>
            </a:endParaRPr>
          </a:p>
        </p:txBody>
      </p:sp>
      <p:sp>
        <p:nvSpPr>
          <p:cNvPr id="7" name="Freeform 7"/>
          <p:cNvSpPr/>
          <p:nvPr/>
        </p:nvSpPr>
        <p:spPr>
          <a:xfrm rot="290390">
            <a:off x="4349224" y="2601295"/>
            <a:ext cx="2102981" cy="580072"/>
          </a:xfrm>
          <a:custGeom>
            <a:avLst/>
            <a:gdLst/>
            <a:ahLst/>
            <a:cxnLst/>
            <a:rect l="l" t="t" r="r" b="b"/>
            <a:pathLst>
              <a:path w="2102981" h="580072">
                <a:moveTo>
                  <a:pt x="0" y="0"/>
                </a:moveTo>
                <a:lnTo>
                  <a:pt x="2102981" y="0"/>
                </a:lnTo>
                <a:lnTo>
                  <a:pt x="2102981" y="580072"/>
                </a:lnTo>
                <a:lnTo>
                  <a:pt x="0" y="580072"/>
                </a:lnTo>
                <a:lnTo>
                  <a:pt x="0" y="0"/>
                </a:lnTo>
                <a:close/>
              </a:path>
            </a:pathLst>
          </a:custGeom>
          <a:blipFill>
            <a:blip r:embed="rId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1828175" y="667211"/>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12707272" y="2353136"/>
            <a:ext cx="5580728" cy="5580728"/>
          </a:xfrm>
          <a:custGeom>
            <a:avLst/>
            <a:gdLst/>
            <a:ahLst/>
            <a:cxnLst/>
            <a:rect l="l" t="t" r="r" b="b"/>
            <a:pathLst>
              <a:path w="5580728" h="5580728">
                <a:moveTo>
                  <a:pt x="0" y="0"/>
                </a:moveTo>
                <a:lnTo>
                  <a:pt x="5580728" y="0"/>
                </a:lnTo>
                <a:lnTo>
                  <a:pt x="5580728" y="5580728"/>
                </a:lnTo>
                <a:lnTo>
                  <a:pt x="0" y="558072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1665840" y="3198374"/>
            <a:ext cx="9355617" cy="1488440"/>
          </a:xfrm>
          <a:prstGeom prst="rect">
            <a:avLst/>
          </a:prstGeom>
        </p:spPr>
        <p:txBody>
          <a:bodyPr lIns="0" tIns="0" rIns="0" bIns="0" rtlCol="0" anchor="t">
            <a:spAutoFit/>
          </a:bodyPr>
          <a:lstStyle/>
          <a:p>
            <a:pPr algn="l">
              <a:lnSpc>
                <a:spcPts val="5830"/>
              </a:lnSpc>
            </a:pPr>
            <a:r>
              <a:rPr lang="en-US" sz="5500" b="1">
                <a:solidFill>
                  <a:srgbClr val="8EBFF5"/>
                </a:solidFill>
                <a:latin typeface="Anantason UltraExpanded Bold"/>
                <a:ea typeface="Anantason UltraExpanded Bold"/>
                <a:cs typeface="Anantason UltraExpanded Bold"/>
                <a:sym typeface="Anantason UltraExpanded Bold"/>
              </a:rPr>
              <a:t>1. AIRCRAFT DESIGN &amp; MANUFACTURING</a:t>
            </a:r>
          </a:p>
        </p:txBody>
      </p:sp>
      <p:sp>
        <p:nvSpPr>
          <p:cNvPr id="9" name="TextBox 9"/>
          <p:cNvSpPr txBox="1"/>
          <p:nvPr/>
        </p:nvSpPr>
        <p:spPr>
          <a:xfrm>
            <a:off x="1028700" y="5153025"/>
            <a:ext cx="11678572" cy="3216783"/>
          </a:xfrm>
          <a:prstGeom prst="rect">
            <a:avLst/>
          </a:prstGeom>
        </p:spPr>
        <p:txBody>
          <a:bodyPr lIns="0" tIns="0" rIns="0" bIns="0" rtlCol="0" anchor="t">
            <a:spAutoFit/>
          </a:bodyPr>
          <a:lstStyle/>
          <a:p>
            <a:pPr marL="544147" lvl="1" indent="-272073" algn="just">
              <a:lnSpc>
                <a:spcPts val="2898"/>
              </a:lnSpc>
              <a:buFont typeface="Arial"/>
              <a:buChar char="•"/>
            </a:pPr>
            <a:r>
              <a:rPr lang="en-US" sz="2520">
                <a:solidFill>
                  <a:srgbClr val="FFFFFF"/>
                </a:solidFill>
                <a:latin typeface="Anantason UltraExpanded"/>
                <a:ea typeface="Anantason UltraExpanded"/>
                <a:cs typeface="Anantason UltraExpanded"/>
                <a:sym typeface="Anantason UltraExpanded"/>
              </a:rPr>
              <a:t>Generative Design: AI algorithms optimize aircraft structures for weight, strength, and aerodynamics (e.g., wing shapes, fuselage design).</a:t>
            </a:r>
          </a:p>
          <a:p>
            <a:pPr marL="544147" lvl="1" indent="-272073" algn="just">
              <a:lnSpc>
                <a:spcPts val="2898"/>
              </a:lnSpc>
              <a:buFont typeface="Arial"/>
              <a:buChar char="•"/>
            </a:pPr>
            <a:r>
              <a:rPr lang="en-US" sz="2520">
                <a:solidFill>
                  <a:srgbClr val="FFFFFF"/>
                </a:solidFill>
                <a:latin typeface="Anantason UltraExpanded"/>
                <a:ea typeface="Anantason UltraExpanded"/>
                <a:cs typeface="Anantason UltraExpanded"/>
                <a:sym typeface="Anantason UltraExpanded"/>
              </a:rPr>
              <a:t>Predictive Maintenance: Machine learning models analyze sensor data to predict equipment failures before they happen, reducing downtime and cost.</a:t>
            </a:r>
          </a:p>
          <a:p>
            <a:pPr marL="544147" lvl="1" indent="-272073" algn="just">
              <a:lnSpc>
                <a:spcPts val="2898"/>
              </a:lnSpc>
              <a:buFont typeface="Arial"/>
              <a:buChar char="•"/>
            </a:pPr>
            <a:r>
              <a:rPr lang="en-US" sz="2520">
                <a:solidFill>
                  <a:srgbClr val="FFFFFF"/>
                </a:solidFill>
                <a:latin typeface="Anantason UltraExpanded"/>
                <a:ea typeface="Anantason UltraExpanded"/>
                <a:cs typeface="Anantason UltraExpanded"/>
                <a:sym typeface="Anantason UltraExpanded"/>
              </a:rPr>
              <a:t>Quality Control: AI-driven visual inspection systems detect defects in parts during manufacturing.</a:t>
            </a:r>
          </a:p>
          <a:p>
            <a:pPr algn="just">
              <a:lnSpc>
                <a:spcPts val="2898"/>
              </a:lnSpc>
            </a:pPr>
            <a:endParaRPr lang="en-US" sz="2520">
              <a:solidFill>
                <a:srgbClr val="FFFFFF"/>
              </a:solidFill>
              <a:latin typeface="Anantason UltraExpanded"/>
              <a:ea typeface="Anantason UltraExpanded"/>
              <a:cs typeface="Anantason UltraExpanded"/>
              <a:sym typeface="Anantason UltraExpand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1828175" y="667211"/>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12731300" y="1665313"/>
            <a:ext cx="4930915" cy="2913722"/>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1665840" y="3198374"/>
            <a:ext cx="9355617" cy="1488440"/>
          </a:xfrm>
          <a:prstGeom prst="rect">
            <a:avLst/>
          </a:prstGeom>
        </p:spPr>
        <p:txBody>
          <a:bodyPr lIns="0" tIns="0" rIns="0" bIns="0" rtlCol="0" anchor="t">
            <a:spAutoFit/>
          </a:bodyPr>
          <a:lstStyle/>
          <a:p>
            <a:pPr algn="l">
              <a:lnSpc>
                <a:spcPts val="5830"/>
              </a:lnSpc>
            </a:pPr>
            <a:r>
              <a:rPr lang="en-US" sz="5500" b="1">
                <a:solidFill>
                  <a:srgbClr val="8EBFF5"/>
                </a:solidFill>
                <a:latin typeface="Anantason UltraExpanded Bold"/>
                <a:ea typeface="Anantason UltraExpanded Bold"/>
                <a:cs typeface="Anantason UltraExpanded Bold"/>
                <a:sym typeface="Anantason UltraExpanded Bold"/>
              </a:rPr>
              <a:t>2. AUTONOMOUS SYSTEMS</a:t>
            </a:r>
          </a:p>
        </p:txBody>
      </p:sp>
      <p:sp>
        <p:nvSpPr>
          <p:cNvPr id="9" name="TextBox 9"/>
          <p:cNvSpPr txBox="1"/>
          <p:nvPr/>
        </p:nvSpPr>
        <p:spPr>
          <a:xfrm>
            <a:off x="1249084" y="4705865"/>
            <a:ext cx="14644277" cy="4026560"/>
          </a:xfrm>
          <a:prstGeom prst="rect">
            <a:avLst/>
          </a:prstGeom>
        </p:spPr>
        <p:txBody>
          <a:bodyPr lIns="0" tIns="0" rIns="0" bIns="0" rtlCol="0" anchor="t">
            <a:spAutoFit/>
          </a:bodyPr>
          <a:lstStyle/>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Drones &amp; UAVs: AI enables autonomous navigation, obstacle avoidance, and mission planning for drones in both defense and civilian applications.</a:t>
            </a:r>
          </a:p>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Autonomous Aircraft: Development of pilotless air taxis and cargo aircraft is underway using reinforcement learning and computer vision.</a:t>
            </a:r>
          </a:p>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Space Rovers &amp; Satellites: AI aids in autonomous exploration and decision-making for Mars rovers and deep-space probes.</a:t>
            </a:r>
          </a:p>
          <a:p>
            <a:pPr algn="just">
              <a:lnSpc>
                <a:spcPts val="3634"/>
              </a:lnSpc>
            </a:pPr>
            <a:endParaRPr lang="en-US" sz="3160">
              <a:solidFill>
                <a:srgbClr val="FFFFFF"/>
              </a:solidFill>
              <a:latin typeface="Anantason UltraExpanded"/>
              <a:ea typeface="Anantason UltraExpanded"/>
              <a:cs typeface="Anantason UltraExpanded"/>
              <a:sym typeface="Anantason UltraExpand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08316" y="1028700"/>
            <a:ext cx="16230600" cy="7831265"/>
          </a:xfrm>
          <a:custGeom>
            <a:avLst/>
            <a:gdLst/>
            <a:ahLst/>
            <a:cxnLst/>
            <a:rect l="l" t="t" r="r" b="b"/>
            <a:pathLst>
              <a:path w="16230600" h="7831265">
                <a:moveTo>
                  <a:pt x="0" y="0"/>
                </a:moveTo>
                <a:lnTo>
                  <a:pt x="16230600" y="0"/>
                </a:lnTo>
                <a:lnTo>
                  <a:pt x="16230600" y="7831265"/>
                </a:lnTo>
                <a:lnTo>
                  <a:pt x="0" y="7831265"/>
                </a:lnTo>
                <a:lnTo>
                  <a:pt x="0" y="0"/>
                </a:lnTo>
                <a:close/>
              </a:path>
            </a:pathLst>
          </a:custGeom>
          <a:blipFill>
            <a:blip r:embed="rId3"/>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1828175" y="667211"/>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12731300" y="1665313"/>
            <a:ext cx="4930915" cy="2913722"/>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1249084" y="3179324"/>
            <a:ext cx="12991953" cy="698501"/>
          </a:xfrm>
          <a:prstGeom prst="rect">
            <a:avLst/>
          </a:prstGeom>
        </p:spPr>
        <p:txBody>
          <a:bodyPr lIns="0" tIns="0" rIns="0" bIns="0" rtlCol="0" anchor="t">
            <a:spAutoFit/>
          </a:bodyPr>
          <a:lstStyle/>
          <a:p>
            <a:pPr algn="l">
              <a:lnSpc>
                <a:spcPts val="5300"/>
              </a:lnSpc>
            </a:pPr>
            <a:r>
              <a:rPr lang="en-US" sz="5000" b="1">
                <a:solidFill>
                  <a:srgbClr val="8EBFF5"/>
                </a:solidFill>
                <a:latin typeface="Anantason UltraExpanded Bold"/>
                <a:ea typeface="Anantason UltraExpanded Bold"/>
                <a:cs typeface="Anantason UltraExpanded Bold"/>
                <a:sym typeface="Anantason UltraExpanded Bold"/>
              </a:rPr>
              <a:t>3. AIR TRAFFIC MANAGEMENT</a:t>
            </a:r>
          </a:p>
        </p:txBody>
      </p:sp>
      <p:sp>
        <p:nvSpPr>
          <p:cNvPr id="9" name="TextBox 9"/>
          <p:cNvSpPr txBox="1"/>
          <p:nvPr/>
        </p:nvSpPr>
        <p:spPr>
          <a:xfrm>
            <a:off x="1249084" y="4705865"/>
            <a:ext cx="14644277" cy="3131995"/>
          </a:xfrm>
          <a:prstGeom prst="rect">
            <a:avLst/>
          </a:prstGeom>
        </p:spPr>
        <p:txBody>
          <a:bodyPr lIns="0" tIns="0" rIns="0" bIns="0" rtlCol="0" anchor="t">
            <a:spAutoFit/>
          </a:bodyPr>
          <a:lstStyle/>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Predictive Analytics: AI models forecast air traffic patterns, optimize routing, and reduce congestion.</a:t>
            </a:r>
          </a:p>
          <a:p>
            <a:pPr algn="just">
              <a:lnSpc>
                <a:spcPts val="3634"/>
              </a:lnSpc>
            </a:pPr>
            <a:endParaRPr lang="en-US" sz="3160">
              <a:solidFill>
                <a:srgbClr val="FFFFFF"/>
              </a:solidFill>
              <a:latin typeface="Anantason UltraExpanded"/>
              <a:ea typeface="Anantason UltraExpanded"/>
              <a:cs typeface="Anantason UltraExpanded"/>
              <a:sym typeface="Anantason UltraExpanded"/>
            </a:endParaRPr>
          </a:p>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Collision Avoidance Systems: AI-based systems enhance situational awareness and automatically suggest evasive maneuvers.</a:t>
            </a:r>
          </a:p>
          <a:p>
            <a:pPr algn="just">
              <a:lnSpc>
                <a:spcPts val="3634"/>
              </a:lnSpc>
            </a:pPr>
            <a:endParaRPr lang="en-US" sz="3160">
              <a:solidFill>
                <a:srgbClr val="FFFFFF"/>
              </a:solidFill>
              <a:latin typeface="Anantason UltraExpanded"/>
              <a:ea typeface="Anantason UltraExpanded"/>
              <a:cs typeface="Anantason UltraExpanded"/>
              <a:sym typeface="Anantason UltraExpand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08316" y="1028700"/>
            <a:ext cx="16230600" cy="7831265"/>
          </a:xfrm>
          <a:custGeom>
            <a:avLst/>
            <a:gdLst/>
            <a:ahLst/>
            <a:cxnLst/>
            <a:rect l="l" t="t" r="r" b="b"/>
            <a:pathLst>
              <a:path w="16230600" h="7831265">
                <a:moveTo>
                  <a:pt x="0" y="0"/>
                </a:moveTo>
                <a:lnTo>
                  <a:pt x="16230600" y="0"/>
                </a:lnTo>
                <a:lnTo>
                  <a:pt x="16230600" y="7831265"/>
                </a:lnTo>
                <a:lnTo>
                  <a:pt x="0" y="7831265"/>
                </a:lnTo>
                <a:lnTo>
                  <a:pt x="0" y="0"/>
                </a:lnTo>
                <a:close/>
              </a:path>
            </a:pathLst>
          </a:custGeom>
          <a:blipFill>
            <a:blip r:embed="rId3"/>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2208444" y="153116"/>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12731300" y="1665313"/>
            <a:ext cx="4930915" cy="2913722"/>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1249084" y="3179324"/>
            <a:ext cx="12991953" cy="698501"/>
          </a:xfrm>
          <a:prstGeom prst="rect">
            <a:avLst/>
          </a:prstGeom>
        </p:spPr>
        <p:txBody>
          <a:bodyPr lIns="0" tIns="0" rIns="0" bIns="0" rtlCol="0" anchor="t">
            <a:spAutoFit/>
          </a:bodyPr>
          <a:lstStyle/>
          <a:p>
            <a:pPr algn="l">
              <a:lnSpc>
                <a:spcPts val="5300"/>
              </a:lnSpc>
            </a:pPr>
            <a:r>
              <a:rPr lang="en-US" sz="5000" b="1">
                <a:solidFill>
                  <a:srgbClr val="8EBFF5"/>
                </a:solidFill>
                <a:latin typeface="Anantason UltraExpanded Bold"/>
                <a:ea typeface="Anantason UltraExpanded Bold"/>
                <a:cs typeface="Anantason UltraExpanded Bold"/>
                <a:sym typeface="Anantason UltraExpanded Bold"/>
              </a:rPr>
              <a:t>4. SPACE EXPLORATION</a:t>
            </a:r>
          </a:p>
        </p:txBody>
      </p:sp>
      <p:sp>
        <p:nvSpPr>
          <p:cNvPr id="9" name="TextBox 9"/>
          <p:cNvSpPr txBox="1"/>
          <p:nvPr/>
        </p:nvSpPr>
        <p:spPr>
          <a:xfrm>
            <a:off x="1249084" y="4705865"/>
            <a:ext cx="14644277" cy="2684713"/>
          </a:xfrm>
          <a:prstGeom prst="rect">
            <a:avLst/>
          </a:prstGeom>
        </p:spPr>
        <p:txBody>
          <a:bodyPr lIns="0" tIns="0" rIns="0" bIns="0" rtlCol="0" anchor="t">
            <a:spAutoFit/>
          </a:bodyPr>
          <a:lstStyle/>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Mission Planning: AI helps simulate and plan complex interplanetary missions by analyzing vast variables.</a:t>
            </a:r>
          </a:p>
          <a:p>
            <a:pPr algn="just">
              <a:lnSpc>
                <a:spcPts val="3634"/>
              </a:lnSpc>
            </a:pPr>
            <a:endParaRPr lang="en-US" sz="3160">
              <a:solidFill>
                <a:srgbClr val="FFFFFF"/>
              </a:solidFill>
              <a:latin typeface="Anantason UltraExpanded"/>
              <a:ea typeface="Anantason UltraExpanded"/>
              <a:cs typeface="Anantason UltraExpanded"/>
              <a:sym typeface="Anantason UltraExpanded"/>
            </a:endParaRPr>
          </a:p>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Space Debris Tracking: Machine learning algorithms track space junk to prevent satellite and spacecraft collisions.</a:t>
            </a:r>
          </a:p>
          <a:p>
            <a:pPr algn="just">
              <a:lnSpc>
                <a:spcPts val="3634"/>
              </a:lnSpc>
            </a:pPr>
            <a:endParaRPr lang="en-US" sz="3160">
              <a:solidFill>
                <a:srgbClr val="FFFFFF"/>
              </a:solidFill>
              <a:latin typeface="Anantason UltraExpanded"/>
              <a:ea typeface="Anantason UltraExpanded"/>
              <a:cs typeface="Anantason UltraExpanded"/>
              <a:sym typeface="Anantason UltraExpand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08316" y="1028700"/>
            <a:ext cx="16230600" cy="7831265"/>
          </a:xfrm>
          <a:custGeom>
            <a:avLst/>
            <a:gdLst/>
            <a:ahLst/>
            <a:cxnLst/>
            <a:rect l="l" t="t" r="r" b="b"/>
            <a:pathLst>
              <a:path w="16230600" h="7831265">
                <a:moveTo>
                  <a:pt x="0" y="0"/>
                </a:moveTo>
                <a:lnTo>
                  <a:pt x="16230600" y="0"/>
                </a:lnTo>
                <a:lnTo>
                  <a:pt x="16230600" y="7831265"/>
                </a:lnTo>
                <a:lnTo>
                  <a:pt x="0" y="7831265"/>
                </a:lnTo>
                <a:lnTo>
                  <a:pt x="0" y="0"/>
                </a:lnTo>
                <a:close/>
              </a:path>
            </a:pathLst>
          </a:custGeom>
          <a:blipFill>
            <a:blip r:embed="rId3"/>
            <a:stretch>
              <a:fillRect/>
            </a:stretch>
          </a:blipFill>
        </p:spPr>
      </p:sp>
      <p:sp>
        <p:nvSpPr>
          <p:cNvPr id="4" name="Freeform 4"/>
          <p:cNvSpPr/>
          <p:nvPr/>
        </p:nvSpPr>
        <p:spPr>
          <a:xfrm>
            <a:off x="10105643" y="-693832"/>
            <a:ext cx="3445064" cy="3445064"/>
          </a:xfrm>
          <a:custGeom>
            <a:avLst/>
            <a:gdLst/>
            <a:ahLst/>
            <a:cxnLst/>
            <a:rect l="l" t="t" r="r" b="b"/>
            <a:pathLst>
              <a:path w="3445064" h="3445064">
                <a:moveTo>
                  <a:pt x="0" y="0"/>
                </a:moveTo>
                <a:lnTo>
                  <a:pt x="3445064" y="0"/>
                </a:lnTo>
                <a:lnTo>
                  <a:pt x="3445064" y="3445064"/>
                </a:lnTo>
                <a:lnTo>
                  <a:pt x="0" y="34450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068312" y="713773"/>
            <a:ext cx="2408401" cy="2408401"/>
          </a:xfrm>
          <a:custGeom>
            <a:avLst/>
            <a:gdLst/>
            <a:ahLst/>
            <a:cxnLst/>
            <a:rect l="l" t="t" r="r" b="b"/>
            <a:pathLst>
              <a:path w="2408401" h="2408401">
                <a:moveTo>
                  <a:pt x="0" y="0"/>
                </a:moveTo>
                <a:lnTo>
                  <a:pt x="2408401" y="0"/>
                </a:lnTo>
                <a:lnTo>
                  <a:pt x="2408401" y="2408401"/>
                </a:lnTo>
                <a:lnTo>
                  <a:pt x="0" y="24084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2208444" y="153116"/>
            <a:ext cx="4065186" cy="1121314"/>
          </a:xfrm>
          <a:custGeom>
            <a:avLst/>
            <a:gdLst/>
            <a:ahLst/>
            <a:cxnLst/>
            <a:rect l="l" t="t" r="r" b="b"/>
            <a:pathLst>
              <a:path w="4065186" h="1121314">
                <a:moveTo>
                  <a:pt x="0" y="0"/>
                </a:moveTo>
                <a:lnTo>
                  <a:pt x="4065186" y="0"/>
                </a:lnTo>
                <a:lnTo>
                  <a:pt x="4065186" y="1121314"/>
                </a:lnTo>
                <a:lnTo>
                  <a:pt x="0" y="1121314"/>
                </a:lnTo>
                <a:lnTo>
                  <a:pt x="0" y="0"/>
                </a:lnTo>
                <a:close/>
              </a:path>
            </a:pathLst>
          </a:custGeom>
          <a:blipFill>
            <a:blip r:embed="rId6"/>
            <a:stretch>
              <a:fillRect/>
            </a:stretch>
          </a:blipFill>
        </p:spPr>
      </p:sp>
      <p:sp>
        <p:nvSpPr>
          <p:cNvPr id="7" name="Freeform 7"/>
          <p:cNvSpPr/>
          <p:nvPr/>
        </p:nvSpPr>
        <p:spPr>
          <a:xfrm>
            <a:off x="12731300" y="1665313"/>
            <a:ext cx="4930915" cy="2913722"/>
          </a:xfrm>
          <a:custGeom>
            <a:avLst/>
            <a:gdLst/>
            <a:ahLst/>
            <a:cxnLst/>
            <a:rect l="l" t="t" r="r" b="b"/>
            <a:pathLst>
              <a:path w="4930915" h="2913722">
                <a:moveTo>
                  <a:pt x="0" y="0"/>
                </a:moveTo>
                <a:lnTo>
                  <a:pt x="4930915" y="0"/>
                </a:lnTo>
                <a:lnTo>
                  <a:pt x="4930915" y="2913723"/>
                </a:lnTo>
                <a:lnTo>
                  <a:pt x="0" y="29137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1249084" y="2512574"/>
            <a:ext cx="12991953" cy="1365251"/>
          </a:xfrm>
          <a:prstGeom prst="rect">
            <a:avLst/>
          </a:prstGeom>
        </p:spPr>
        <p:txBody>
          <a:bodyPr lIns="0" tIns="0" rIns="0" bIns="0" rtlCol="0" anchor="t">
            <a:spAutoFit/>
          </a:bodyPr>
          <a:lstStyle/>
          <a:p>
            <a:pPr algn="l">
              <a:lnSpc>
                <a:spcPts val="5300"/>
              </a:lnSpc>
            </a:pPr>
            <a:r>
              <a:rPr lang="en-US" sz="5000" b="1">
                <a:solidFill>
                  <a:srgbClr val="8EBFF5"/>
                </a:solidFill>
                <a:latin typeface="Anantason UltraExpanded Bold"/>
                <a:ea typeface="Anantason UltraExpanded Bold"/>
                <a:cs typeface="Anantason UltraExpanded Bold"/>
                <a:sym typeface="Anantason UltraExpanded Bold"/>
              </a:rPr>
              <a:t>5. FLIGHT OPERATIONS &amp; </a:t>
            </a:r>
          </a:p>
          <a:p>
            <a:pPr algn="l">
              <a:lnSpc>
                <a:spcPts val="5300"/>
              </a:lnSpc>
            </a:pPr>
            <a:r>
              <a:rPr lang="en-US" sz="5000" b="1">
                <a:solidFill>
                  <a:srgbClr val="8EBFF5"/>
                </a:solidFill>
                <a:latin typeface="Anantason UltraExpanded Bold"/>
                <a:ea typeface="Anantason UltraExpanded Bold"/>
                <a:cs typeface="Anantason UltraExpanded Bold"/>
                <a:sym typeface="Anantason UltraExpanded Bold"/>
              </a:rPr>
              <a:t>CREW ASSISTANCE</a:t>
            </a:r>
          </a:p>
        </p:txBody>
      </p:sp>
      <p:sp>
        <p:nvSpPr>
          <p:cNvPr id="9" name="TextBox 9"/>
          <p:cNvSpPr txBox="1"/>
          <p:nvPr/>
        </p:nvSpPr>
        <p:spPr>
          <a:xfrm>
            <a:off x="1249084" y="4705865"/>
            <a:ext cx="14644277" cy="2684713"/>
          </a:xfrm>
          <a:prstGeom prst="rect">
            <a:avLst/>
          </a:prstGeom>
        </p:spPr>
        <p:txBody>
          <a:bodyPr lIns="0" tIns="0" rIns="0" bIns="0" rtlCol="0" anchor="t">
            <a:spAutoFit/>
          </a:bodyPr>
          <a:lstStyle/>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Virtual Co-Pilots: AI systems assist human pilots with real-time decision-making, especially under stress or emergencies.</a:t>
            </a:r>
          </a:p>
          <a:p>
            <a:pPr algn="just">
              <a:lnSpc>
                <a:spcPts val="3634"/>
              </a:lnSpc>
            </a:pPr>
            <a:endParaRPr lang="en-US" sz="3160">
              <a:solidFill>
                <a:srgbClr val="FFFFFF"/>
              </a:solidFill>
              <a:latin typeface="Anantason UltraExpanded"/>
              <a:ea typeface="Anantason UltraExpanded"/>
              <a:cs typeface="Anantason UltraExpanded"/>
              <a:sym typeface="Anantason UltraExpanded"/>
            </a:endParaRPr>
          </a:p>
          <a:p>
            <a:pPr marL="682330" lvl="1" indent="-341165" algn="just">
              <a:lnSpc>
                <a:spcPts val="3634"/>
              </a:lnSpc>
              <a:buFont typeface="Arial"/>
              <a:buChar char="•"/>
            </a:pPr>
            <a:r>
              <a:rPr lang="en-US" sz="3160">
                <a:solidFill>
                  <a:srgbClr val="FFFFFF"/>
                </a:solidFill>
                <a:latin typeface="Anantason UltraExpanded"/>
                <a:ea typeface="Anantason UltraExpanded"/>
                <a:cs typeface="Anantason UltraExpanded"/>
                <a:sym typeface="Anantason UltraExpanded"/>
              </a:rPr>
              <a:t>Flight Optimization: AI optimizes fuel consumption, route planning, and weather forecasting.</a:t>
            </a:r>
          </a:p>
          <a:p>
            <a:pPr algn="just">
              <a:lnSpc>
                <a:spcPts val="3634"/>
              </a:lnSpc>
            </a:pPr>
            <a:endParaRPr lang="en-US" sz="3160">
              <a:solidFill>
                <a:srgbClr val="FFFFFF"/>
              </a:solidFill>
              <a:latin typeface="Anantason UltraExpanded"/>
              <a:ea typeface="Anantason UltraExpanded"/>
              <a:cs typeface="Anantason UltraExpanded"/>
              <a:sym typeface="Anantason UltraExpande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467</Words>
  <Application>Microsoft Office PowerPoint</Application>
  <PresentationFormat>Custom</PresentationFormat>
  <Paragraphs>50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Arial</vt:lpstr>
      <vt:lpstr>Anantason UltraExpanded</vt:lpstr>
      <vt:lpstr>Arial Black</vt:lpstr>
      <vt:lpstr>Anantason UltraExpanded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Artificial Intelligence Presentation</dc:title>
  <cp:lastModifiedBy>Microsoft account</cp:lastModifiedBy>
  <cp:revision>5</cp:revision>
  <dcterms:created xsi:type="dcterms:W3CDTF">2006-08-16T00:00:00Z</dcterms:created>
  <dcterms:modified xsi:type="dcterms:W3CDTF">2025-06-25T17:36:02Z</dcterms:modified>
  <dc:identifier>DAGqybiMcAk</dc:identifier>
</cp:coreProperties>
</file>